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5" r:id="rId1"/>
  </p:sldMasterIdLst>
  <p:notesMasterIdLst>
    <p:notesMasterId r:id="rId12"/>
  </p:notesMasterIdLst>
  <p:sldIdLst>
    <p:sldId id="256" r:id="rId2"/>
    <p:sldId id="257" r:id="rId3"/>
    <p:sldId id="258" r:id="rId4"/>
    <p:sldId id="269" r:id="rId5"/>
    <p:sldId id="259" r:id="rId6"/>
    <p:sldId id="260" r:id="rId7"/>
    <p:sldId id="261" r:id="rId8"/>
    <p:sldId id="262" r:id="rId9"/>
    <p:sldId id="264"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47" d="100"/>
          <a:sy n="147" d="100"/>
        </p:scale>
        <p:origin x="74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sv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544B68-350D-48BA-A492-028DD007141E}" type="datetimeFigureOut">
              <a:rPr lang="en-US" smtClean="0"/>
              <a:t>12/17/2025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CD6502-DFB9-4F3B-B728-9E76358B5337}" type="slidenum">
              <a:rPr lang="en-US" smtClean="0"/>
              <a:t>‹#›</a:t>
            </a:fld>
            <a:endParaRPr lang="en-US"/>
          </a:p>
        </p:txBody>
      </p:sp>
    </p:spTree>
    <p:extLst>
      <p:ext uri="{BB962C8B-B14F-4D97-AF65-F5344CB8AC3E}">
        <p14:creationId xmlns:p14="http://schemas.microsoft.com/office/powerpoint/2010/main" val="2075166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80C50CD-E178-4744-9B35-B2F624D6C5E9}" type="datetimeFigureOut">
              <a:rPr lang="en-US" smtClean="0"/>
              <a:t>12/17/2025</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Slide Number Placeholder 5"/>
          <p:cNvSpPr>
            <a:spLocks noGrp="1"/>
          </p:cNvSpPr>
          <p:nvPr>
            <p:ph type="sldNum" sz="quarter" idx="12"/>
          </p:nvPr>
        </p:nvSpPr>
        <p:spPr>
          <a:xfrm>
            <a:off x="10352540" y="295729"/>
            <a:ext cx="838199" cy="767687"/>
          </a:xfrm>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2952632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80C50CD-E178-4744-9B35-B2F624D6C5E9}" type="datetimeFigureOut">
              <a:rPr lang="en-US" smtClean="0"/>
              <a:pPr/>
              <a:t>12/17/2025</a:t>
            </a:fld>
            <a:endParaRPr lang="en-US"/>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34055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80C50CD-E178-4744-9B35-B2F624D6C5E9}" type="datetimeFigureOut">
              <a:rPr lang="en-US" smtClean="0"/>
              <a:pPr/>
              <a:t>12/17/2025</a:t>
            </a:fld>
            <a:endParaRPr lang="en-US"/>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30518817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80C50CD-E178-4744-9B35-B2F624D6C5E9}" type="datetimeFigureOut">
              <a:rPr lang="en-US" smtClean="0"/>
              <a:pPr/>
              <a:t>12/17/2025</a:t>
            </a:fld>
            <a:endParaRPr lang="en-US"/>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34993955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0C50CD-E178-4744-9B35-B2F624D6C5E9}" type="datetimeFigureOut">
              <a:rPr lang="en-US" smtClean="0"/>
              <a:pPr/>
              <a:t>12/17/2025</a:t>
            </a:fld>
            <a:endParaRPr lang="en-US"/>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30204650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80C50CD-E178-4744-9B35-B2F624D6C5E9}" type="datetimeFigureOut">
              <a:rPr lang="en-US" smtClean="0"/>
              <a:pPr/>
              <a:t>12/17/2025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718134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80C50CD-E178-4744-9B35-B2F624D6C5E9}" type="datetimeFigureOut">
              <a:rPr lang="en-US" smtClean="0"/>
              <a:pPr/>
              <a:t>12/17/2025</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26877097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80C50CD-E178-4744-9B35-B2F624D6C5E9}" type="datetimeFigureOut">
              <a:rPr lang="en-US" smtClean="0"/>
              <a:t>12/17/2025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7981259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80C50CD-E178-4744-9B35-B2F624D6C5E9}" type="datetimeFigureOut">
              <a:rPr lang="en-US" smtClean="0"/>
              <a:t>12/17/2025</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6180258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0C50CD-E178-4744-9B35-B2F624D6C5E9}" type="datetimeFigureOut">
              <a:rPr lang="en-US" smtClean="0"/>
              <a:t>12/17/2025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660586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0C50CD-E178-4744-9B35-B2F624D6C5E9}" type="datetimeFigureOut">
              <a:rPr lang="en-US" smtClean="0"/>
              <a:t>12/17/2025</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3872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80C50CD-E178-4744-9B35-B2F624D6C5E9}" type="datetimeFigureOut">
              <a:rPr lang="en-US" smtClean="0"/>
              <a:t>12/17/2025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887658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80C50CD-E178-4744-9B35-B2F624D6C5E9}" type="datetimeFigureOut">
              <a:rPr lang="en-US" smtClean="0"/>
              <a:t>12/17/2025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196478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80C50CD-E178-4744-9B35-B2F624D6C5E9}" type="datetimeFigureOut">
              <a:rPr lang="en-US" smtClean="0"/>
              <a:t>12/17/2025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68393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0C50CD-E178-4744-9B35-B2F624D6C5E9}" type="datetimeFigureOut">
              <a:rPr lang="en-US" smtClean="0"/>
              <a:t>12/17/2025</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Slide Number Placeholder 3"/>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248307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80C50CD-E178-4744-9B35-B2F624D6C5E9}" type="datetimeFigureOut">
              <a:rPr lang="en-US" smtClean="0"/>
              <a:t>12/17/2025</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 name="Slide Number Placeholder 6"/>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1746475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80C50CD-E178-4744-9B35-B2F624D6C5E9}" type="datetimeFigureOut">
              <a:rPr lang="en-US" smtClean="0"/>
              <a:t>12/17/2025</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 name="Slide Number Placeholder 6"/>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499270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80C50CD-E178-4744-9B35-B2F624D6C5E9}" type="datetimeFigureOut">
              <a:rPr lang="en-US" smtClean="0"/>
              <a:pPr/>
              <a:t>12/17/2025</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148CC95F-0247-41B6-91CF-DC97C76A7088}" type="slidenum">
              <a:rPr lang="en-US" smtClean="0"/>
              <a:pPr/>
              <a:t>‹#›</a:t>
            </a:fld>
            <a:endParaRPr lang="en-US"/>
          </a:p>
        </p:txBody>
      </p:sp>
    </p:spTree>
    <p:extLst>
      <p:ext uri="{BB962C8B-B14F-4D97-AF65-F5344CB8AC3E}">
        <p14:creationId xmlns:p14="http://schemas.microsoft.com/office/powerpoint/2010/main" val="4132398281"/>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 id="2147483837" r:id="rId12"/>
    <p:sldLayoutId id="2147483838" r:id="rId13"/>
    <p:sldLayoutId id="2147483839" r:id="rId14"/>
    <p:sldLayoutId id="2147483840" r:id="rId15"/>
    <p:sldLayoutId id="2147483841" r:id="rId16"/>
    <p:sldLayoutId id="2147483842"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8.xml"/><Relationship Id="rId4" Type="http://schemas.openxmlformats.org/officeDocument/2006/relationships/image" Target="../media/image18.sv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981798-4550-46DA-9172-4846E2FB6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82EB7D3-3AD8-4ED1-9E1A-2906E1463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flipH="1">
            <a:off x="423335" y="404829"/>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11C3E64-53B3-6920-9B11-5A42F35DE1B6}"/>
              </a:ext>
            </a:extLst>
          </p:cNvPr>
          <p:cNvSpPr>
            <a:spLocks noGrp="1"/>
          </p:cNvSpPr>
          <p:nvPr>
            <p:ph type="ctrTitle"/>
          </p:nvPr>
        </p:nvSpPr>
        <p:spPr>
          <a:xfrm>
            <a:off x="561110" y="1241266"/>
            <a:ext cx="4089633" cy="3153753"/>
          </a:xfrm>
        </p:spPr>
        <p:txBody>
          <a:bodyPr>
            <a:normAutofit/>
          </a:bodyPr>
          <a:lstStyle/>
          <a:p>
            <a:pPr>
              <a:lnSpc>
                <a:spcPct val="90000"/>
              </a:lnSpc>
            </a:pPr>
            <a:r>
              <a:rPr lang="en-US" sz="4600" b="1" dirty="0">
                <a:solidFill>
                  <a:schemeClr val="tx2"/>
                </a:solidFill>
              </a:rPr>
              <a:t>NYC Citi Bike Data Analysis Project</a:t>
            </a:r>
            <a:br>
              <a:rPr lang="en-US" sz="4600" b="1" dirty="0">
                <a:solidFill>
                  <a:schemeClr val="tx2"/>
                </a:solidFill>
              </a:rPr>
            </a:br>
            <a:endParaRPr lang="en-US" sz="4600" dirty="0">
              <a:solidFill>
                <a:schemeClr val="tx2"/>
              </a:solidFill>
            </a:endParaRPr>
          </a:p>
        </p:txBody>
      </p:sp>
      <p:sp>
        <p:nvSpPr>
          <p:cNvPr id="3" name="Subtitle 2">
            <a:extLst>
              <a:ext uri="{FF2B5EF4-FFF2-40B4-BE49-F238E27FC236}">
                <a16:creationId xmlns:a16="http://schemas.microsoft.com/office/drawing/2014/main" id="{D7621A88-510B-DAEE-DD46-EA6E3329520A}"/>
              </a:ext>
            </a:extLst>
          </p:cNvPr>
          <p:cNvSpPr>
            <a:spLocks noGrp="1"/>
          </p:cNvSpPr>
          <p:nvPr>
            <p:ph type="subTitle" idx="1"/>
          </p:nvPr>
        </p:nvSpPr>
        <p:spPr>
          <a:xfrm>
            <a:off x="561110" y="4591665"/>
            <a:ext cx="4089633" cy="1622322"/>
          </a:xfrm>
        </p:spPr>
        <p:txBody>
          <a:bodyPr>
            <a:normAutofit/>
          </a:bodyPr>
          <a:lstStyle/>
          <a:p>
            <a:r>
              <a:rPr lang="en-US">
                <a:solidFill>
                  <a:schemeClr val="accent1"/>
                </a:solidFill>
              </a:rPr>
              <a:t>Presented By: Alexis Brito</a:t>
            </a:r>
          </a:p>
        </p:txBody>
      </p:sp>
      <p:pic>
        <p:nvPicPr>
          <p:cNvPr id="5" name="Image 0" descr="preencoded.png"/>
          <p:cNvPicPr>
            <a:picLocks noChangeAspect="1"/>
          </p:cNvPicPr>
          <p:nvPr/>
        </p:nvPicPr>
        <p:blipFill>
          <a:blip r:embed="rId2"/>
          <a:srcRect t="39847"/>
          <a:stretch>
            <a:fillRect/>
          </a:stretch>
        </p:blipFill>
        <p:spPr>
          <a:xfrm>
            <a:off x="5100662" y="0"/>
            <a:ext cx="7091338" cy="6858000"/>
          </a:xfrm>
          <a:custGeom>
            <a:avLst/>
            <a:gdLst/>
            <a:ahLst/>
            <a:cxnLst/>
            <a:rect l="l" t="t" r="r" b="b"/>
            <a:pathLst>
              <a:path w="6585549" h="5934638">
                <a:moveTo>
                  <a:pt x="225406" y="0"/>
                </a:moveTo>
                <a:lnTo>
                  <a:pt x="6585549" y="0"/>
                </a:lnTo>
                <a:lnTo>
                  <a:pt x="6585549" y="5934638"/>
                </a:lnTo>
                <a:lnTo>
                  <a:pt x="226600" y="5934638"/>
                </a:lnTo>
                <a:lnTo>
                  <a:pt x="214529" y="5856373"/>
                </a:lnTo>
                <a:lnTo>
                  <a:pt x="203238" y="5780097"/>
                </a:lnTo>
                <a:lnTo>
                  <a:pt x="191320" y="5689292"/>
                </a:lnTo>
                <a:lnTo>
                  <a:pt x="177049" y="5581536"/>
                </a:lnTo>
                <a:lnTo>
                  <a:pt x="161995" y="5462279"/>
                </a:lnTo>
                <a:lnTo>
                  <a:pt x="146156" y="5327888"/>
                </a:lnTo>
                <a:lnTo>
                  <a:pt x="129376" y="5181389"/>
                </a:lnTo>
                <a:lnTo>
                  <a:pt x="112596" y="5022177"/>
                </a:lnTo>
                <a:lnTo>
                  <a:pt x="95503" y="4852675"/>
                </a:lnTo>
                <a:lnTo>
                  <a:pt x="79664" y="4669854"/>
                </a:lnTo>
                <a:lnTo>
                  <a:pt x="64453" y="4478558"/>
                </a:lnTo>
                <a:lnTo>
                  <a:pt x="50652" y="4276365"/>
                </a:lnTo>
                <a:lnTo>
                  <a:pt x="37480" y="4065697"/>
                </a:lnTo>
                <a:lnTo>
                  <a:pt x="25091" y="3845949"/>
                </a:lnTo>
                <a:lnTo>
                  <a:pt x="20700" y="3733351"/>
                </a:lnTo>
                <a:lnTo>
                  <a:pt x="15838" y="3618331"/>
                </a:lnTo>
                <a:lnTo>
                  <a:pt x="11291" y="3501495"/>
                </a:lnTo>
                <a:lnTo>
                  <a:pt x="8311" y="3384054"/>
                </a:lnTo>
                <a:lnTo>
                  <a:pt x="5645" y="3264191"/>
                </a:lnTo>
                <a:lnTo>
                  <a:pt x="2822" y="3143118"/>
                </a:lnTo>
                <a:lnTo>
                  <a:pt x="941" y="3019623"/>
                </a:lnTo>
                <a:lnTo>
                  <a:pt x="941" y="2894918"/>
                </a:lnTo>
                <a:lnTo>
                  <a:pt x="0" y="2769001"/>
                </a:lnTo>
                <a:lnTo>
                  <a:pt x="941" y="2641874"/>
                </a:lnTo>
                <a:lnTo>
                  <a:pt x="2822" y="2512931"/>
                </a:lnTo>
                <a:lnTo>
                  <a:pt x="4547" y="2383988"/>
                </a:lnTo>
                <a:lnTo>
                  <a:pt x="8311" y="2253229"/>
                </a:lnTo>
                <a:lnTo>
                  <a:pt x="12232" y="2121259"/>
                </a:lnTo>
                <a:lnTo>
                  <a:pt x="16779" y="1989289"/>
                </a:lnTo>
                <a:lnTo>
                  <a:pt x="23209" y="1856108"/>
                </a:lnTo>
                <a:lnTo>
                  <a:pt x="30893" y="1721716"/>
                </a:lnTo>
                <a:lnTo>
                  <a:pt x="38264" y="1586720"/>
                </a:lnTo>
                <a:lnTo>
                  <a:pt x="47673" y="1451723"/>
                </a:lnTo>
                <a:lnTo>
                  <a:pt x="58964" y="1314910"/>
                </a:lnTo>
                <a:lnTo>
                  <a:pt x="70255" y="1179913"/>
                </a:lnTo>
                <a:lnTo>
                  <a:pt x="83271" y="1042495"/>
                </a:lnTo>
                <a:lnTo>
                  <a:pt x="97542" y="904471"/>
                </a:lnTo>
                <a:lnTo>
                  <a:pt x="112596" y="768263"/>
                </a:lnTo>
                <a:lnTo>
                  <a:pt x="130160" y="630240"/>
                </a:lnTo>
                <a:lnTo>
                  <a:pt x="148978" y="492821"/>
                </a:lnTo>
                <a:lnTo>
                  <a:pt x="167640" y="354798"/>
                </a:lnTo>
                <a:lnTo>
                  <a:pt x="189438" y="217380"/>
                </a:lnTo>
                <a:lnTo>
                  <a:pt x="211706" y="80567"/>
                </a:lnTo>
                <a:close/>
              </a:path>
            </a:pathLst>
          </a:custGeom>
        </p:spPr>
      </p:pic>
      <p:sp>
        <p:nvSpPr>
          <p:cNvPr id="14" name="Freeform 5">
            <a:extLst>
              <a:ext uri="{FF2B5EF4-FFF2-40B4-BE49-F238E27FC236}">
                <a16:creationId xmlns:a16="http://schemas.microsoft.com/office/drawing/2014/main" id="{2D529E20-662F-4915-ACD7-970C026FD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677511" flipH="1">
            <a:off x="3545327" y="190332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Tree>
    <p:extLst>
      <p:ext uri="{BB962C8B-B14F-4D97-AF65-F5344CB8AC3E}">
        <p14:creationId xmlns:p14="http://schemas.microsoft.com/office/powerpoint/2010/main" val="3893292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8" name="Rectangle 37">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30" name="Rectangle 29">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A1BD181-1885-6089-576D-84D1C6A265F2}"/>
              </a:ext>
            </a:extLst>
          </p:cNvPr>
          <p:cNvSpPr>
            <a:spLocks noGrp="1"/>
          </p:cNvSpPr>
          <p:nvPr>
            <p:ph type="title"/>
          </p:nvPr>
        </p:nvSpPr>
        <p:spPr>
          <a:xfrm>
            <a:off x="7007145" y="1241266"/>
            <a:ext cx="4535926" cy="3153753"/>
          </a:xfrm>
        </p:spPr>
        <p:txBody>
          <a:bodyPr vert="horz" lIns="91440" tIns="45720" rIns="91440" bIns="45720" rtlCol="0" anchor="b">
            <a:normAutofit/>
          </a:bodyPr>
          <a:lstStyle/>
          <a:p>
            <a:r>
              <a:rPr lang="en-US" sz="5400" b="0" i="0" kern="1200" dirty="0">
                <a:solidFill>
                  <a:srgbClr val="EBEBEB"/>
                </a:solidFill>
                <a:latin typeface="+mj-lt"/>
                <a:ea typeface="+mj-ea"/>
                <a:cs typeface="+mj-cs"/>
              </a:rPr>
              <a:t>Thank You</a:t>
            </a:r>
            <a:br>
              <a:rPr lang="en-US" sz="5400" b="0" i="0" kern="1200" dirty="0">
                <a:solidFill>
                  <a:srgbClr val="EBEBEB"/>
                </a:solidFill>
                <a:latin typeface="+mj-lt"/>
                <a:ea typeface="+mj-ea"/>
                <a:cs typeface="+mj-cs"/>
              </a:rPr>
            </a:br>
            <a:r>
              <a:rPr lang="en-US" sz="5400" b="0" i="0" kern="1200" dirty="0">
                <a:solidFill>
                  <a:srgbClr val="EBEBEB"/>
                </a:solidFill>
                <a:latin typeface="+mj-lt"/>
                <a:ea typeface="+mj-ea"/>
                <a:cs typeface="+mj-cs"/>
              </a:rPr>
              <a:t> </a:t>
            </a:r>
            <a:br>
              <a:rPr lang="en-US" sz="5400" b="0" i="0" kern="1200" dirty="0">
                <a:solidFill>
                  <a:srgbClr val="EBEBEB"/>
                </a:solidFill>
                <a:latin typeface="+mj-lt"/>
                <a:ea typeface="+mj-ea"/>
                <a:cs typeface="+mj-cs"/>
              </a:rPr>
            </a:br>
            <a:r>
              <a:rPr lang="en-US" sz="5400" b="0" i="0" kern="1200" dirty="0">
                <a:solidFill>
                  <a:srgbClr val="EBEBEB"/>
                </a:solidFill>
                <a:latin typeface="+mj-lt"/>
                <a:ea typeface="+mj-ea"/>
                <a:cs typeface="+mj-cs"/>
              </a:rPr>
              <a:t>Questions?</a:t>
            </a:r>
          </a:p>
        </p:txBody>
      </p:sp>
      <p:grpSp>
        <p:nvGrpSpPr>
          <p:cNvPr id="32" name="Group 31">
            <a:extLst>
              <a:ext uri="{FF2B5EF4-FFF2-40B4-BE49-F238E27FC236}">
                <a16:creationId xmlns:a16="http://schemas.microsoft.com/office/drawing/2014/main" id="{7E2D86BB-893F-471B-AD66-50E01777C0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39" name="Rectangle 38">
              <a:extLst>
                <a:ext uri="{FF2B5EF4-FFF2-40B4-BE49-F238E27FC236}">
                  <a16:creationId xmlns:a16="http://schemas.microsoft.com/office/drawing/2014/main" id="{61E3F80D-79C6-468A-83E4-3FEA58556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4" name="Freeform 5">
              <a:extLst>
                <a:ext uri="{FF2B5EF4-FFF2-40B4-BE49-F238E27FC236}">
                  <a16:creationId xmlns:a16="http://schemas.microsoft.com/office/drawing/2014/main" id="{009504C1-96CE-44B4-8DF0-613CF9D1D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40" name="Freeform 5">
              <a:extLst>
                <a:ext uri="{FF2B5EF4-FFF2-40B4-BE49-F238E27FC236}">
                  <a16:creationId xmlns:a16="http://schemas.microsoft.com/office/drawing/2014/main" id="{1F299836-4C10-4395-B386-C0FA537C4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grpSp>
      <p:pic>
        <p:nvPicPr>
          <p:cNvPr id="23" name="Graphic 22" descr="Help">
            <a:extLst>
              <a:ext uri="{FF2B5EF4-FFF2-40B4-BE49-F238E27FC236}">
                <a16:creationId xmlns:a16="http://schemas.microsoft.com/office/drawing/2014/main" id="{32197C19-2E42-1A10-8C49-9B64BE655E9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7252" y="1114621"/>
            <a:ext cx="4628758" cy="4628758"/>
          </a:xfrm>
          <a:prstGeom prst="rect">
            <a:avLst/>
          </a:prstGeom>
        </p:spPr>
      </p:pic>
    </p:spTree>
    <p:extLst>
      <p:ext uri="{BB962C8B-B14F-4D97-AF65-F5344CB8AC3E}">
        <p14:creationId xmlns:p14="http://schemas.microsoft.com/office/powerpoint/2010/main" val="520013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6" name="Image 1" descr="preencoded.png"/>
          <p:cNvPicPr>
            <a:picLocks noChangeAspect="1"/>
          </p:cNvPicPr>
          <p:nvPr/>
        </p:nvPicPr>
        <p:blipFill>
          <a:blip r:embed="rId2">
            <a:alphaModFix amt="40000"/>
          </a:blip>
          <a:srcRect t="35845" b="7905"/>
          <a:stretch>
            <a:fillRect/>
          </a:stretch>
        </p:blipFill>
        <p:spPr>
          <a:xfrm>
            <a:off x="56969" y="0"/>
            <a:ext cx="12192001" cy="6858001"/>
          </a:xfrm>
          <a:prstGeom prst="rect">
            <a:avLst/>
          </a:prstGeom>
        </p:spPr>
      </p:pic>
      <p:sp>
        <p:nvSpPr>
          <p:cNvPr id="2" name="Title 1">
            <a:extLst>
              <a:ext uri="{FF2B5EF4-FFF2-40B4-BE49-F238E27FC236}">
                <a16:creationId xmlns:a16="http://schemas.microsoft.com/office/drawing/2014/main" id="{EA8A6F61-F5A5-1651-D564-D7628DA5CED9}"/>
              </a:ext>
            </a:extLst>
          </p:cNvPr>
          <p:cNvSpPr>
            <a:spLocks noGrp="1"/>
          </p:cNvSpPr>
          <p:nvPr>
            <p:ph type="ctrTitle"/>
          </p:nvPr>
        </p:nvSpPr>
        <p:spPr>
          <a:xfrm>
            <a:off x="517869" y="1783943"/>
            <a:ext cx="11473833" cy="3290107"/>
          </a:xfrm>
        </p:spPr>
        <p:txBody>
          <a:bodyPr anchor="t">
            <a:normAutofit fontScale="90000"/>
          </a:bodyPr>
          <a:lstStyle/>
          <a:p>
            <a:r>
              <a:rPr lang="en-US" sz="2200" dirty="0">
                <a:solidFill>
                  <a:schemeClr val="tx1"/>
                </a:solidFill>
              </a:rPr>
              <a:t>Main Question : How can we optimize bike inventory and services in New York to get more costumers?</a:t>
            </a:r>
            <a:br>
              <a:rPr lang="en-US" sz="2200" dirty="0">
                <a:solidFill>
                  <a:schemeClr val="tx1"/>
                </a:solidFill>
              </a:rPr>
            </a:br>
            <a:br>
              <a:rPr lang="en-US" sz="2200" dirty="0">
                <a:solidFill>
                  <a:schemeClr val="tx1"/>
                </a:solidFill>
              </a:rPr>
            </a:br>
            <a:r>
              <a:rPr lang="en-US" sz="2200" dirty="0">
                <a:solidFill>
                  <a:schemeClr val="tx1"/>
                </a:solidFill>
              </a:rPr>
              <a:t>To Answer the main question, I need to know about this:</a:t>
            </a:r>
            <a:br>
              <a:rPr lang="en-US" sz="2200" dirty="0">
                <a:solidFill>
                  <a:schemeClr val="tx1"/>
                </a:solidFill>
              </a:rPr>
            </a:br>
            <a:br>
              <a:rPr lang="en-US" sz="2200" dirty="0">
                <a:solidFill>
                  <a:schemeClr val="tx1"/>
                </a:solidFill>
              </a:rPr>
            </a:br>
            <a:r>
              <a:rPr lang="en-US" sz="2200" dirty="0">
                <a:solidFill>
                  <a:schemeClr val="tx1"/>
                </a:solidFill>
              </a:rPr>
              <a:t>What are the peak usage hours during weekdays versus weekends?</a:t>
            </a:r>
            <a:br>
              <a:rPr lang="en-US" sz="2200" dirty="0">
                <a:solidFill>
                  <a:schemeClr val="tx1"/>
                </a:solidFill>
              </a:rPr>
            </a:br>
            <a:br>
              <a:rPr lang="en-US" sz="2200" dirty="0">
                <a:solidFill>
                  <a:schemeClr val="tx1"/>
                </a:solidFill>
              </a:rPr>
            </a:br>
            <a:r>
              <a:rPr lang="en-US" sz="2200" dirty="0">
                <a:solidFill>
                  <a:schemeClr val="tx1"/>
                </a:solidFill>
              </a:rPr>
              <a:t>How does the average trip duration differ between Members and Casual users?</a:t>
            </a:r>
            <a:br>
              <a:rPr lang="en-US" sz="2200" dirty="0">
                <a:solidFill>
                  <a:schemeClr val="tx1"/>
                </a:solidFill>
              </a:rPr>
            </a:br>
            <a:br>
              <a:rPr lang="en-US" sz="2200" dirty="0">
                <a:solidFill>
                  <a:schemeClr val="tx1"/>
                </a:solidFill>
              </a:rPr>
            </a:br>
            <a:r>
              <a:rPr lang="en-US" sz="2200" dirty="0">
                <a:solidFill>
                  <a:schemeClr val="tx1"/>
                </a:solidFill>
              </a:rPr>
              <a:t>Which stations have the highest Start vs. End disparity?</a:t>
            </a:r>
            <a:br>
              <a:rPr lang="en-US" sz="2400" dirty="0">
                <a:solidFill>
                  <a:schemeClr val="tx1"/>
                </a:solidFill>
              </a:rPr>
            </a:br>
            <a:endParaRPr lang="en-US" sz="2400" dirty="0">
              <a:solidFill>
                <a:schemeClr val="tx1"/>
              </a:solidFill>
            </a:endParaRPr>
          </a:p>
        </p:txBody>
      </p:sp>
      <p:sp>
        <p:nvSpPr>
          <p:cNvPr id="3" name="Subtitle 2">
            <a:extLst>
              <a:ext uri="{FF2B5EF4-FFF2-40B4-BE49-F238E27FC236}">
                <a16:creationId xmlns:a16="http://schemas.microsoft.com/office/drawing/2014/main" id="{7C49425C-BBBE-A53C-D24A-223597F7623E}"/>
              </a:ext>
            </a:extLst>
          </p:cNvPr>
          <p:cNvSpPr>
            <a:spLocks noGrp="1"/>
          </p:cNvSpPr>
          <p:nvPr>
            <p:ph type="subTitle" idx="1"/>
          </p:nvPr>
        </p:nvSpPr>
        <p:spPr>
          <a:xfrm>
            <a:off x="517870" y="4482450"/>
            <a:ext cx="5040785" cy="1724029"/>
          </a:xfrm>
        </p:spPr>
        <p:txBody>
          <a:bodyPr anchor="t">
            <a:normAutofit/>
          </a:bodyPr>
          <a:lstStyle/>
          <a:p>
            <a:endParaRPr lang="en-US" sz="2400" dirty="0">
              <a:solidFill>
                <a:srgbClr val="FFFFFF"/>
              </a:solidFill>
            </a:endParaRPr>
          </a:p>
          <a:p>
            <a:endParaRPr lang="en-US" sz="2400" dirty="0">
              <a:solidFill>
                <a:srgbClr val="FFFFFF"/>
              </a:solidFill>
            </a:endParaRPr>
          </a:p>
        </p:txBody>
      </p:sp>
      <p:sp>
        <p:nvSpPr>
          <p:cNvPr id="4" name="TextBox 3">
            <a:extLst>
              <a:ext uri="{FF2B5EF4-FFF2-40B4-BE49-F238E27FC236}">
                <a16:creationId xmlns:a16="http://schemas.microsoft.com/office/drawing/2014/main" id="{F9541EE2-AF80-96AA-D35F-905CBB15A541}"/>
              </a:ext>
            </a:extLst>
          </p:cNvPr>
          <p:cNvSpPr txBox="1"/>
          <p:nvPr/>
        </p:nvSpPr>
        <p:spPr>
          <a:xfrm>
            <a:off x="596900" y="1054674"/>
            <a:ext cx="10090150" cy="588623"/>
          </a:xfrm>
          <a:prstGeom prst="rect">
            <a:avLst/>
          </a:prstGeom>
          <a:noFill/>
        </p:spPr>
        <p:txBody>
          <a:bodyPr wrap="square" rtlCol="0">
            <a:spAutoFit/>
          </a:bodyPr>
          <a:lstStyle/>
          <a:p>
            <a:pPr algn="ctr">
              <a:lnSpc>
                <a:spcPts val="3800"/>
              </a:lnSpc>
            </a:pPr>
            <a:r>
              <a:rPr lang="en-US" sz="4000" b="1" dirty="0">
                <a:solidFill>
                  <a:srgbClr val="FFFFFF"/>
                </a:solidFill>
                <a:latin typeface="Syne Bold" pitchFamily="34" charset="0"/>
                <a:ea typeface="Syne Bold" pitchFamily="34" charset="-122"/>
                <a:cs typeface="Syne Bold" pitchFamily="34" charset="-120"/>
              </a:rPr>
              <a:t>Introduction </a:t>
            </a:r>
            <a:endParaRPr lang="en-US" sz="4000" dirty="0"/>
          </a:p>
        </p:txBody>
      </p:sp>
    </p:spTree>
    <p:extLst>
      <p:ext uri="{BB962C8B-B14F-4D97-AF65-F5344CB8AC3E}">
        <p14:creationId xmlns:p14="http://schemas.microsoft.com/office/powerpoint/2010/main" val="426848955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8" name="Image 1" descr="preencoded.png"/>
          <p:cNvPicPr>
            <a:picLocks noChangeAspect="1"/>
          </p:cNvPicPr>
          <p:nvPr/>
        </p:nvPicPr>
        <p:blipFill>
          <a:blip r:embed="rId2">
            <a:alphaModFix amt="40000"/>
          </a:blip>
          <a:srcRect t="37514" b="6236"/>
          <a:stretch>
            <a:fillRect/>
          </a:stretch>
        </p:blipFill>
        <p:spPr>
          <a:xfrm>
            <a:off x="63500" y="69850"/>
            <a:ext cx="12192001" cy="6858001"/>
          </a:xfrm>
          <a:prstGeom prst="rect">
            <a:avLst/>
          </a:prstGeom>
        </p:spPr>
      </p:pic>
      <p:sp>
        <p:nvSpPr>
          <p:cNvPr id="2" name="Title 1">
            <a:extLst>
              <a:ext uri="{FF2B5EF4-FFF2-40B4-BE49-F238E27FC236}">
                <a16:creationId xmlns:a16="http://schemas.microsoft.com/office/drawing/2014/main" id="{991DED7F-4C4A-F4CC-173A-71A14993A75E}"/>
              </a:ext>
            </a:extLst>
          </p:cNvPr>
          <p:cNvSpPr>
            <a:spLocks noGrp="1"/>
          </p:cNvSpPr>
          <p:nvPr>
            <p:ph type="title"/>
          </p:nvPr>
        </p:nvSpPr>
        <p:spPr>
          <a:xfrm>
            <a:off x="3583885" y="774713"/>
            <a:ext cx="5021182" cy="3290107"/>
          </a:xfrm>
        </p:spPr>
        <p:txBody>
          <a:bodyPr vert="horz" lIns="91440" tIns="45720" rIns="91440" bIns="45720" rtlCol="0" anchor="t">
            <a:normAutofit/>
          </a:bodyPr>
          <a:lstStyle/>
          <a:p>
            <a:pPr algn="ctr"/>
            <a:r>
              <a:rPr lang="en-US" sz="4000" dirty="0">
                <a:solidFill>
                  <a:srgbClr val="FFFFFF"/>
                </a:solidFill>
              </a:rPr>
              <a:t>How Benefits?</a:t>
            </a:r>
            <a:br>
              <a:rPr lang="en-US" sz="4000" dirty="0">
                <a:solidFill>
                  <a:srgbClr val="FFFFFF"/>
                </a:solidFill>
              </a:rPr>
            </a:br>
            <a:br>
              <a:rPr lang="en-US" sz="4000" dirty="0">
                <a:solidFill>
                  <a:srgbClr val="FFFFFF"/>
                </a:solidFill>
              </a:rPr>
            </a:br>
            <a:endParaRPr lang="en-US" sz="4000" dirty="0">
              <a:solidFill>
                <a:srgbClr val="FFFFFF"/>
              </a:solidFill>
            </a:endParaRPr>
          </a:p>
        </p:txBody>
      </p:sp>
      <p:sp>
        <p:nvSpPr>
          <p:cNvPr id="3" name="Text Placeholder 2">
            <a:extLst>
              <a:ext uri="{FF2B5EF4-FFF2-40B4-BE49-F238E27FC236}">
                <a16:creationId xmlns:a16="http://schemas.microsoft.com/office/drawing/2014/main" id="{B254690B-00AF-5F69-6FF9-8932937BF255}"/>
              </a:ext>
            </a:extLst>
          </p:cNvPr>
          <p:cNvSpPr>
            <a:spLocks noGrp="1"/>
          </p:cNvSpPr>
          <p:nvPr>
            <p:ph type="body" idx="1"/>
          </p:nvPr>
        </p:nvSpPr>
        <p:spPr>
          <a:xfrm>
            <a:off x="374224" y="1902381"/>
            <a:ext cx="5393027" cy="4447529"/>
          </a:xfrm>
        </p:spPr>
        <p:txBody>
          <a:bodyPr vert="horz" lIns="91440" tIns="45720" rIns="91440" bIns="45720" rtlCol="0" anchor="t">
            <a:normAutofit/>
          </a:bodyPr>
          <a:lstStyle/>
          <a:p>
            <a:r>
              <a:rPr lang="en-US" sz="2800" cap="none" dirty="0">
                <a:solidFill>
                  <a:schemeClr val="tx1"/>
                </a:solidFill>
                <a:ea typeface="Arimo" pitchFamily="34" charset="-122"/>
                <a:cs typeface="Arimo" pitchFamily="34" charset="-120"/>
              </a:rPr>
              <a:t>Benefits for Lift or Department of transport in NYC : Better logistic, higher utilization, targeted marketing, optimized infrastructure.</a:t>
            </a:r>
          </a:p>
        </p:txBody>
      </p:sp>
      <p:sp>
        <p:nvSpPr>
          <p:cNvPr id="5" name="TextBox 4">
            <a:extLst>
              <a:ext uri="{FF2B5EF4-FFF2-40B4-BE49-F238E27FC236}">
                <a16:creationId xmlns:a16="http://schemas.microsoft.com/office/drawing/2014/main" id="{01605409-F6CA-61E9-2927-9D8D8739ABAB}"/>
              </a:ext>
            </a:extLst>
          </p:cNvPr>
          <p:cNvSpPr txBox="1"/>
          <p:nvPr/>
        </p:nvSpPr>
        <p:spPr>
          <a:xfrm>
            <a:off x="5962650" y="1902381"/>
            <a:ext cx="5579028" cy="2246769"/>
          </a:xfrm>
          <a:prstGeom prst="rect">
            <a:avLst/>
          </a:prstGeom>
          <a:noFill/>
        </p:spPr>
        <p:txBody>
          <a:bodyPr wrap="square" rtlCol="0">
            <a:spAutoFit/>
          </a:bodyPr>
          <a:lstStyle/>
          <a:p>
            <a:r>
              <a:rPr lang="en-US" sz="2800" dirty="0">
                <a:ea typeface="Arimo" pitchFamily="34" charset="-122"/>
                <a:cs typeface="Arimo" pitchFamily="34" charset="-120"/>
              </a:rPr>
              <a:t>Benefits for the costumers and city people:</a:t>
            </a:r>
          </a:p>
          <a:p>
            <a:r>
              <a:rPr lang="en-US" sz="2800" dirty="0">
                <a:ea typeface="Arimo" pitchFamily="34" charset="-122"/>
                <a:cs typeface="Arimo" pitchFamily="34" charset="-120"/>
              </a:rPr>
              <a:t>Better promotions, more bikes is busy areas, job opportunities</a:t>
            </a:r>
            <a:endParaRPr lang="en-US" sz="2800" dirty="0"/>
          </a:p>
          <a:p>
            <a:endParaRPr lang="en-US" sz="2800" dirty="0">
              <a:ea typeface="Arimo" pitchFamily="34" charset="-122"/>
              <a:cs typeface="Arimo" pitchFamily="34" charset="-120"/>
            </a:endParaRPr>
          </a:p>
        </p:txBody>
      </p:sp>
    </p:spTree>
    <p:extLst>
      <p:ext uri="{BB962C8B-B14F-4D97-AF65-F5344CB8AC3E}">
        <p14:creationId xmlns:p14="http://schemas.microsoft.com/office/powerpoint/2010/main" val="255161559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78C57EF9-F5CF-7AD5-04F0-15FBDB65DFC4}"/>
              </a:ext>
            </a:extLst>
          </p:cNvPr>
          <p:cNvPicPr>
            <a:picLocks noChangeAspect="1"/>
          </p:cNvPicPr>
          <p:nvPr/>
        </p:nvPicPr>
        <p:blipFill>
          <a:blip r:embed="rId2"/>
          <a:srcRect t="3444" b="14440"/>
          <a:stretch>
            <a:fillRect/>
          </a:stretch>
        </p:blipFill>
        <p:spPr>
          <a:xfrm>
            <a:off x="20" y="0"/>
            <a:ext cx="12191980" cy="6857990"/>
          </a:xfrm>
          <a:prstGeom prst="rect">
            <a:avLst/>
          </a:prstGeom>
        </p:spPr>
      </p:pic>
      <p:sp>
        <p:nvSpPr>
          <p:cNvPr id="5" name="Shape 2"/>
          <p:cNvSpPr/>
          <p:nvPr/>
        </p:nvSpPr>
        <p:spPr>
          <a:xfrm>
            <a:off x="1650360" y="2094111"/>
            <a:ext cx="3032224" cy="101600"/>
          </a:xfrm>
          <a:prstGeom prst="roundRect">
            <a:avLst>
              <a:gd name="adj" fmla="val 28707"/>
            </a:avLst>
          </a:prstGeom>
          <a:solidFill>
            <a:srgbClr val="8061FF"/>
          </a:solidFill>
          <a:ln/>
        </p:spPr>
        <p:txBody>
          <a:bodyPr/>
          <a:lstStyle/>
          <a:p>
            <a:endParaRPr lang="en-US" sz="1500"/>
          </a:p>
        </p:txBody>
      </p:sp>
      <p:sp>
        <p:nvSpPr>
          <p:cNvPr id="6" name="Shape 3"/>
          <p:cNvSpPr/>
          <p:nvPr/>
        </p:nvSpPr>
        <p:spPr>
          <a:xfrm>
            <a:off x="2874817" y="1802457"/>
            <a:ext cx="583307" cy="583307"/>
          </a:xfrm>
          <a:prstGeom prst="roundRect">
            <a:avLst>
              <a:gd name="adj" fmla="val 130635"/>
            </a:avLst>
          </a:prstGeom>
          <a:solidFill>
            <a:srgbClr val="8061FF"/>
          </a:solidFill>
          <a:ln/>
        </p:spPr>
        <p:txBody>
          <a:bodyPr/>
          <a:lstStyle/>
          <a:p>
            <a:endParaRPr lang="en-US" sz="1500"/>
          </a:p>
        </p:txBody>
      </p:sp>
      <p:pic>
        <p:nvPicPr>
          <p:cNvPr id="7" name="Image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49840" y="2002830"/>
            <a:ext cx="233263" cy="233263"/>
          </a:xfrm>
          <a:prstGeom prst="rect">
            <a:avLst/>
          </a:prstGeom>
        </p:spPr>
      </p:pic>
      <p:sp>
        <p:nvSpPr>
          <p:cNvPr id="12" name="Shape 8"/>
          <p:cNvSpPr/>
          <p:nvPr/>
        </p:nvSpPr>
        <p:spPr>
          <a:xfrm>
            <a:off x="6193135" y="2097281"/>
            <a:ext cx="3032323" cy="101600"/>
          </a:xfrm>
          <a:prstGeom prst="roundRect">
            <a:avLst>
              <a:gd name="adj" fmla="val 28707"/>
            </a:avLst>
          </a:prstGeom>
          <a:solidFill>
            <a:srgbClr val="8061FF"/>
          </a:solidFill>
          <a:ln/>
        </p:spPr>
        <p:txBody>
          <a:bodyPr/>
          <a:lstStyle/>
          <a:p>
            <a:endParaRPr lang="en-US" sz="1500"/>
          </a:p>
        </p:txBody>
      </p:sp>
      <p:sp>
        <p:nvSpPr>
          <p:cNvPr id="13" name="Shape 9"/>
          <p:cNvSpPr/>
          <p:nvPr/>
        </p:nvSpPr>
        <p:spPr>
          <a:xfrm>
            <a:off x="7417595" y="1824087"/>
            <a:ext cx="583307" cy="583307"/>
          </a:xfrm>
          <a:prstGeom prst="roundRect">
            <a:avLst>
              <a:gd name="adj" fmla="val 130635"/>
            </a:avLst>
          </a:prstGeom>
          <a:solidFill>
            <a:srgbClr val="8061FF"/>
          </a:solidFill>
          <a:ln/>
        </p:spPr>
        <p:txBody>
          <a:bodyPr/>
          <a:lstStyle/>
          <a:p>
            <a:endParaRPr lang="en-US" sz="1500"/>
          </a:p>
        </p:txBody>
      </p:sp>
      <p:pic>
        <p:nvPicPr>
          <p:cNvPr id="14" name="Image 2"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591788" y="2028279"/>
            <a:ext cx="233263" cy="233263"/>
          </a:xfrm>
          <a:prstGeom prst="rect">
            <a:avLst/>
          </a:prstGeom>
        </p:spPr>
      </p:pic>
      <p:sp>
        <p:nvSpPr>
          <p:cNvPr id="19" name="Shape 14"/>
          <p:cNvSpPr/>
          <p:nvPr/>
        </p:nvSpPr>
        <p:spPr>
          <a:xfrm>
            <a:off x="5804336" y="4431957"/>
            <a:ext cx="583307" cy="583307"/>
          </a:xfrm>
          <a:prstGeom prst="roundRect">
            <a:avLst>
              <a:gd name="adj" fmla="val 130635"/>
            </a:avLst>
          </a:prstGeom>
          <a:solidFill>
            <a:srgbClr val="8061FF"/>
          </a:solidFill>
          <a:ln/>
        </p:spPr>
        <p:txBody>
          <a:bodyPr/>
          <a:lstStyle/>
          <a:p>
            <a:endParaRPr lang="en-US" sz="1500" dirty="0"/>
          </a:p>
        </p:txBody>
      </p:sp>
      <p:sp>
        <p:nvSpPr>
          <p:cNvPr id="18" name="Shape 13"/>
          <p:cNvSpPr/>
          <p:nvPr/>
        </p:nvSpPr>
        <p:spPr>
          <a:xfrm>
            <a:off x="2557833" y="4696839"/>
            <a:ext cx="7171114" cy="101600"/>
          </a:xfrm>
          <a:prstGeom prst="roundRect">
            <a:avLst>
              <a:gd name="adj" fmla="val 28707"/>
            </a:avLst>
          </a:prstGeom>
          <a:solidFill>
            <a:srgbClr val="8061FF"/>
          </a:solidFill>
          <a:ln/>
        </p:spPr>
        <p:txBody>
          <a:bodyPr/>
          <a:lstStyle/>
          <a:p>
            <a:endParaRPr lang="en-US" sz="1500"/>
          </a:p>
        </p:txBody>
      </p:sp>
      <p:sp>
        <p:nvSpPr>
          <p:cNvPr id="21" name="Text 15"/>
          <p:cNvSpPr/>
          <p:nvPr/>
        </p:nvSpPr>
        <p:spPr>
          <a:xfrm>
            <a:off x="4952244" y="5283877"/>
            <a:ext cx="2287488" cy="285948"/>
          </a:xfrm>
          <a:prstGeom prst="rect">
            <a:avLst/>
          </a:prstGeom>
          <a:noFill/>
          <a:ln/>
        </p:spPr>
        <p:txBody>
          <a:bodyPr wrap="none" lIns="0" tIns="0" rIns="0" bIns="0" rtlCol="0" anchor="t"/>
          <a:lstStyle/>
          <a:p>
            <a:pPr>
              <a:lnSpc>
                <a:spcPts val="2250"/>
              </a:lnSpc>
            </a:pPr>
            <a:r>
              <a:rPr lang="en-US" sz="1792" b="1" dirty="0">
                <a:solidFill>
                  <a:schemeClr val="bg1"/>
                </a:solidFill>
                <a:latin typeface="Syne Bold" pitchFamily="34" charset="0"/>
                <a:ea typeface="Syne Bold" pitchFamily="34" charset="-122"/>
                <a:cs typeface="Syne Bold" pitchFamily="34" charset="-120"/>
              </a:rPr>
              <a:t>            Tools Used</a:t>
            </a:r>
            <a:endParaRPr lang="en-US" sz="1792" dirty="0">
              <a:solidFill>
                <a:schemeClr val="bg1"/>
              </a:solidFill>
            </a:endParaRPr>
          </a:p>
        </p:txBody>
      </p:sp>
      <p:sp>
        <p:nvSpPr>
          <p:cNvPr id="22" name="Text 16"/>
          <p:cNvSpPr/>
          <p:nvPr/>
        </p:nvSpPr>
        <p:spPr>
          <a:xfrm>
            <a:off x="3406080" y="5800487"/>
            <a:ext cx="5819378" cy="311150"/>
          </a:xfrm>
          <a:prstGeom prst="rect">
            <a:avLst/>
          </a:prstGeom>
          <a:noFill/>
          <a:ln/>
        </p:spPr>
        <p:txBody>
          <a:bodyPr wrap="none" lIns="0" tIns="0" rIns="0" bIns="0" rtlCol="0" anchor="t"/>
          <a:lstStyle/>
          <a:p>
            <a:pPr>
              <a:lnSpc>
                <a:spcPts val="2417"/>
              </a:lnSpc>
            </a:pPr>
            <a:r>
              <a:rPr lang="en-US" sz="1500" dirty="0">
                <a:solidFill>
                  <a:schemeClr val="bg1"/>
                </a:solidFill>
                <a:latin typeface="Arimo" pitchFamily="34" charset="0"/>
                <a:ea typeface="Arimo" pitchFamily="34" charset="-122"/>
                <a:cs typeface="Arimo" pitchFamily="34" charset="-120"/>
              </a:rPr>
              <a:t>Jupyter Notebooks, Python (pandas, matplotlib, seaborn).</a:t>
            </a:r>
            <a:endParaRPr lang="en-US" sz="1500" dirty="0">
              <a:solidFill>
                <a:schemeClr val="bg1"/>
              </a:solidFill>
            </a:endParaRPr>
          </a:p>
        </p:txBody>
      </p:sp>
      <p:sp>
        <p:nvSpPr>
          <p:cNvPr id="8" name="Text 4"/>
          <p:cNvSpPr/>
          <p:nvPr/>
        </p:nvSpPr>
        <p:spPr>
          <a:xfrm>
            <a:off x="1650360" y="2604592"/>
            <a:ext cx="2287488" cy="285948"/>
          </a:xfrm>
          <a:prstGeom prst="rect">
            <a:avLst/>
          </a:prstGeom>
          <a:noFill/>
          <a:ln/>
        </p:spPr>
        <p:txBody>
          <a:bodyPr wrap="none" lIns="0" tIns="0" rIns="0" bIns="0" rtlCol="0" anchor="t"/>
          <a:lstStyle/>
          <a:p>
            <a:pPr>
              <a:lnSpc>
                <a:spcPts val="2250"/>
              </a:lnSpc>
            </a:pPr>
            <a:r>
              <a:rPr lang="en-US" sz="1792" b="1" dirty="0">
                <a:solidFill>
                  <a:schemeClr val="bg1"/>
                </a:solidFill>
                <a:latin typeface="Syne Bold" pitchFamily="34" charset="0"/>
                <a:ea typeface="Syne Bold" pitchFamily="34" charset="-122"/>
                <a:cs typeface="Syne Bold" pitchFamily="34" charset="-120"/>
              </a:rPr>
              <a:t>Dataset</a:t>
            </a:r>
            <a:endParaRPr lang="en-US" sz="1792" dirty="0">
              <a:solidFill>
                <a:schemeClr val="bg1"/>
              </a:solidFill>
            </a:endParaRPr>
          </a:p>
        </p:txBody>
      </p:sp>
      <p:sp>
        <p:nvSpPr>
          <p:cNvPr id="9" name="Text 5"/>
          <p:cNvSpPr/>
          <p:nvPr/>
        </p:nvSpPr>
        <p:spPr>
          <a:xfrm>
            <a:off x="1650360" y="3135125"/>
            <a:ext cx="2592685" cy="622300"/>
          </a:xfrm>
          <a:prstGeom prst="rect">
            <a:avLst/>
          </a:prstGeom>
          <a:noFill/>
          <a:ln/>
        </p:spPr>
        <p:txBody>
          <a:bodyPr wrap="square" lIns="0" tIns="0" rIns="0" bIns="0" rtlCol="0" anchor="t"/>
          <a:lstStyle/>
          <a:p>
            <a:pPr>
              <a:lnSpc>
                <a:spcPts val="2417"/>
              </a:lnSpc>
            </a:pPr>
            <a:r>
              <a:rPr lang="en-US" sz="1500" dirty="0">
                <a:solidFill>
                  <a:schemeClr val="bg1"/>
                </a:solidFill>
                <a:latin typeface="Arimo" pitchFamily="34" charset="0"/>
                <a:ea typeface="Arimo" pitchFamily="34" charset="-122"/>
                <a:cs typeface="Arimo" pitchFamily="34" charset="-120"/>
              </a:rPr>
              <a:t>Citi Bike Trip Data (Jersey City) from July 2025.</a:t>
            </a:r>
            <a:endParaRPr lang="en-US" sz="1500" dirty="0">
              <a:solidFill>
                <a:schemeClr val="bg1"/>
              </a:solidFill>
            </a:endParaRPr>
          </a:p>
        </p:txBody>
      </p:sp>
      <p:sp>
        <p:nvSpPr>
          <p:cNvPr id="15" name="Text 10"/>
          <p:cNvSpPr/>
          <p:nvPr/>
        </p:nvSpPr>
        <p:spPr>
          <a:xfrm>
            <a:off x="6193135" y="2747566"/>
            <a:ext cx="2287488" cy="285948"/>
          </a:xfrm>
          <a:prstGeom prst="rect">
            <a:avLst/>
          </a:prstGeom>
          <a:noFill/>
          <a:ln/>
        </p:spPr>
        <p:txBody>
          <a:bodyPr wrap="none" lIns="0" tIns="0" rIns="0" bIns="0" rtlCol="0" anchor="t"/>
          <a:lstStyle/>
          <a:p>
            <a:pPr>
              <a:lnSpc>
                <a:spcPts val="2250"/>
              </a:lnSpc>
            </a:pPr>
            <a:r>
              <a:rPr lang="en-US" sz="1792" b="1" dirty="0">
                <a:solidFill>
                  <a:schemeClr val="bg1"/>
                </a:solidFill>
                <a:latin typeface="Syne Bold" pitchFamily="34" charset="0"/>
                <a:ea typeface="Syne Bold" pitchFamily="34" charset="-122"/>
                <a:cs typeface="Syne Bold" pitchFamily="34" charset="-120"/>
              </a:rPr>
              <a:t>Key Features</a:t>
            </a:r>
            <a:endParaRPr lang="en-US" sz="1792" dirty="0">
              <a:solidFill>
                <a:schemeClr val="bg1"/>
              </a:solidFill>
            </a:endParaRPr>
          </a:p>
        </p:txBody>
      </p:sp>
      <p:sp>
        <p:nvSpPr>
          <p:cNvPr id="16" name="Text 11"/>
          <p:cNvSpPr/>
          <p:nvPr/>
        </p:nvSpPr>
        <p:spPr>
          <a:xfrm>
            <a:off x="6212620" y="3281682"/>
            <a:ext cx="2592784" cy="933450"/>
          </a:xfrm>
          <a:prstGeom prst="rect">
            <a:avLst/>
          </a:prstGeom>
          <a:noFill/>
          <a:ln/>
        </p:spPr>
        <p:txBody>
          <a:bodyPr wrap="square" lIns="0" tIns="0" rIns="0" bIns="0" rtlCol="0" anchor="t"/>
          <a:lstStyle/>
          <a:p>
            <a:pPr>
              <a:lnSpc>
                <a:spcPts val="2417"/>
              </a:lnSpc>
            </a:pPr>
            <a:r>
              <a:rPr lang="en-US" sz="1500" dirty="0">
                <a:solidFill>
                  <a:schemeClr val="bg1"/>
                </a:solidFill>
                <a:latin typeface="Arimo" pitchFamily="34" charset="0"/>
                <a:ea typeface="Arimo" pitchFamily="34" charset="-122"/>
                <a:cs typeface="Arimo" pitchFamily="34" charset="-120"/>
              </a:rPr>
              <a:t>Trip duration, start/end station IDs, customer type, time/day of trip.</a:t>
            </a:r>
            <a:endParaRPr lang="en-US" sz="1500" dirty="0">
              <a:solidFill>
                <a:schemeClr val="bg1"/>
              </a:solidFill>
            </a:endParaRPr>
          </a:p>
        </p:txBody>
      </p:sp>
      <p:sp>
        <p:nvSpPr>
          <p:cNvPr id="10" name="Text 6"/>
          <p:cNvSpPr/>
          <p:nvPr/>
        </p:nvSpPr>
        <p:spPr>
          <a:xfrm>
            <a:off x="1650359" y="3974102"/>
            <a:ext cx="2592685" cy="311150"/>
          </a:xfrm>
          <a:prstGeom prst="rect">
            <a:avLst/>
          </a:prstGeom>
          <a:noFill/>
          <a:ln/>
        </p:spPr>
        <p:txBody>
          <a:bodyPr wrap="none" lIns="0" tIns="0" rIns="0" bIns="0" rtlCol="0" anchor="t"/>
          <a:lstStyle/>
          <a:p>
            <a:pPr>
              <a:lnSpc>
                <a:spcPts val="2417"/>
              </a:lnSpc>
            </a:pPr>
            <a:r>
              <a:rPr lang="en-US" sz="1500" dirty="0">
                <a:solidFill>
                  <a:schemeClr val="bg1"/>
                </a:solidFill>
                <a:latin typeface="Arimo" pitchFamily="34" charset="0"/>
                <a:ea typeface="Arimo" pitchFamily="34" charset="-122"/>
                <a:cs typeface="Arimo" pitchFamily="34" charset="-120"/>
              </a:rPr>
              <a:t>107,726 individual bike trips.</a:t>
            </a:r>
            <a:endParaRPr lang="en-US" sz="1500" dirty="0">
              <a:solidFill>
                <a:schemeClr val="bg1"/>
              </a:solidFill>
            </a:endParaRPr>
          </a:p>
        </p:txBody>
      </p:sp>
      <p:sp>
        <p:nvSpPr>
          <p:cNvPr id="3" name="Text 0">
            <a:extLst>
              <a:ext uri="{FF2B5EF4-FFF2-40B4-BE49-F238E27FC236}">
                <a16:creationId xmlns:a16="http://schemas.microsoft.com/office/drawing/2014/main" id="{095202A4-3549-89CC-4BAC-74CBB7CCDC4C}"/>
              </a:ext>
            </a:extLst>
          </p:cNvPr>
          <p:cNvSpPr/>
          <p:nvPr/>
        </p:nvSpPr>
        <p:spPr>
          <a:xfrm>
            <a:off x="3083161" y="493906"/>
            <a:ext cx="6258918" cy="1143595"/>
          </a:xfrm>
          <a:prstGeom prst="rect">
            <a:avLst/>
          </a:prstGeom>
          <a:noFill/>
          <a:ln/>
        </p:spPr>
        <p:txBody>
          <a:bodyPr wrap="square" lIns="0" tIns="0" rIns="0" bIns="0" rtlCol="0" anchor="t"/>
          <a:lstStyle/>
          <a:p>
            <a:pPr>
              <a:lnSpc>
                <a:spcPts val="4500"/>
              </a:lnSpc>
            </a:pPr>
            <a:r>
              <a:rPr lang="en-US" sz="3583" b="1" dirty="0">
                <a:solidFill>
                  <a:srgbClr val="FFFFFF"/>
                </a:solidFill>
                <a:latin typeface="Syne Bold" pitchFamily="34" charset="0"/>
                <a:ea typeface="Syne Bold" pitchFamily="34" charset="-122"/>
                <a:cs typeface="Syne Bold" pitchFamily="34" charset="-120"/>
              </a:rPr>
              <a:t>Methodology: Data &amp; Tools</a:t>
            </a:r>
            <a:endParaRPr lang="en-US" sz="3583" dirty="0"/>
          </a:p>
        </p:txBody>
      </p:sp>
      <p:pic>
        <p:nvPicPr>
          <p:cNvPr id="4" name="Image 3"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979357" y="4627810"/>
            <a:ext cx="233263" cy="233263"/>
          </a:xfrm>
          <a:prstGeom prst="rect">
            <a:avLst/>
          </a:prstGeom>
        </p:spPr>
      </p:pic>
    </p:spTree>
    <p:extLst>
      <p:ext uri="{BB962C8B-B14F-4D97-AF65-F5344CB8AC3E}">
        <p14:creationId xmlns:p14="http://schemas.microsoft.com/office/powerpoint/2010/main" val="3754280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33" name="Group 1032">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034" name="Rectangle 1033">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35"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1037" name="Rectangle 1036">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786BEF8-3549-7653-67C4-9946ED10A6FD}"/>
              </a:ext>
            </a:extLst>
          </p:cNvPr>
          <p:cNvSpPr>
            <a:spLocks noGrp="1"/>
          </p:cNvSpPr>
          <p:nvPr>
            <p:ph type="title"/>
          </p:nvPr>
        </p:nvSpPr>
        <p:spPr>
          <a:xfrm>
            <a:off x="8382055" y="1241266"/>
            <a:ext cx="3161016" cy="3153753"/>
          </a:xfrm>
        </p:spPr>
        <p:txBody>
          <a:bodyPr vert="horz" lIns="91440" tIns="45720" rIns="91440" bIns="45720" rtlCol="0" anchor="b">
            <a:normAutofit/>
          </a:bodyPr>
          <a:lstStyle/>
          <a:p>
            <a:pPr>
              <a:lnSpc>
                <a:spcPct val="90000"/>
              </a:lnSpc>
            </a:pPr>
            <a:r>
              <a:rPr lang="en-US" sz="1800" b="0" i="0" kern="1200">
                <a:solidFill>
                  <a:srgbClr val="EBEBEB"/>
                </a:solidFill>
                <a:latin typeface="+mj-lt"/>
                <a:ea typeface="+mj-ea"/>
                <a:cs typeface="+mj-cs"/>
              </a:rPr>
              <a:t>What are the peak usage hours during weekdays versus weekends?</a:t>
            </a:r>
            <a:br>
              <a:rPr lang="en-US" sz="1800" b="0" i="0" kern="1200">
                <a:solidFill>
                  <a:srgbClr val="EBEBEB"/>
                </a:solidFill>
                <a:latin typeface="+mj-lt"/>
                <a:ea typeface="+mj-ea"/>
                <a:cs typeface="+mj-cs"/>
              </a:rPr>
            </a:br>
            <a:br>
              <a:rPr lang="en-US" sz="1800" b="0" i="0" kern="1200">
                <a:solidFill>
                  <a:srgbClr val="EBEBEB"/>
                </a:solidFill>
                <a:latin typeface="+mj-lt"/>
                <a:ea typeface="+mj-ea"/>
                <a:cs typeface="+mj-cs"/>
              </a:rPr>
            </a:br>
            <a:r>
              <a:rPr lang="en-US" sz="1800" b="0" i="0" kern="1200">
                <a:solidFill>
                  <a:srgbClr val="EBEBEB"/>
                </a:solidFill>
                <a:latin typeface="+mj-lt"/>
                <a:ea typeface="+mj-ea"/>
                <a:cs typeface="+mj-cs"/>
              </a:rPr>
              <a:t>Weekdays show clear peaks (8 AM &amp; 5 PM) indicating heavy commuting use. Weekends show a two, large peak for recreational trips.</a:t>
            </a:r>
            <a:endParaRPr lang="en-US" sz="1800" b="0" i="0" kern="1200" dirty="0">
              <a:solidFill>
                <a:srgbClr val="EBEBEB"/>
              </a:solidFill>
              <a:latin typeface="+mj-lt"/>
              <a:ea typeface="+mj-ea"/>
              <a:cs typeface="+mj-cs"/>
            </a:endParaRPr>
          </a:p>
        </p:txBody>
      </p:sp>
      <p:grpSp>
        <p:nvGrpSpPr>
          <p:cNvPr id="1039" name="Group 1038">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1040" name="Rectangle 1039">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41"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1042"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grpSp>
      <p:pic>
        <p:nvPicPr>
          <p:cNvPr id="1028" name="Picture 4">
            <a:extLst>
              <a:ext uri="{FF2B5EF4-FFF2-40B4-BE49-F238E27FC236}">
                <a16:creationId xmlns:a16="http://schemas.microsoft.com/office/drawing/2014/main" id="{D946C103-B47C-C7AC-61F7-BA25281CC09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09763" y="1721557"/>
            <a:ext cx="6443180" cy="3414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4269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55" name="Group 2054">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56" name="Rectangle 2055">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057"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059" name="Rectangle 2058">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5169797-D639-CADC-E40E-1BEC3F556095}"/>
              </a:ext>
            </a:extLst>
          </p:cNvPr>
          <p:cNvSpPr>
            <a:spLocks noGrp="1"/>
          </p:cNvSpPr>
          <p:nvPr>
            <p:ph type="title"/>
          </p:nvPr>
        </p:nvSpPr>
        <p:spPr>
          <a:xfrm>
            <a:off x="8382055" y="1241266"/>
            <a:ext cx="3161016" cy="3153753"/>
          </a:xfrm>
        </p:spPr>
        <p:txBody>
          <a:bodyPr vert="horz" lIns="91440" tIns="45720" rIns="91440" bIns="45720" rtlCol="0" anchor="b">
            <a:normAutofit/>
          </a:bodyPr>
          <a:lstStyle/>
          <a:p>
            <a:pPr>
              <a:lnSpc>
                <a:spcPct val="90000"/>
              </a:lnSpc>
            </a:pPr>
            <a:r>
              <a:rPr lang="en-US" sz="1400" b="0" i="0" kern="1200">
                <a:solidFill>
                  <a:srgbClr val="EBEBEB"/>
                </a:solidFill>
                <a:latin typeface="+mj-lt"/>
                <a:ea typeface="+mj-ea"/>
                <a:cs typeface="+mj-cs"/>
              </a:rPr>
              <a:t>How does the average trip duration differ between Members and Casual users?</a:t>
            </a:r>
            <a:br>
              <a:rPr lang="en-US" sz="1400" b="0" i="0" kern="1200">
                <a:solidFill>
                  <a:srgbClr val="EBEBEB"/>
                </a:solidFill>
                <a:latin typeface="+mj-lt"/>
                <a:ea typeface="+mj-ea"/>
                <a:cs typeface="+mj-cs"/>
              </a:rPr>
            </a:br>
            <a:br>
              <a:rPr lang="en-US" sz="1400" b="0" i="0" kern="1200">
                <a:solidFill>
                  <a:srgbClr val="EBEBEB"/>
                </a:solidFill>
                <a:latin typeface="+mj-lt"/>
                <a:ea typeface="+mj-ea"/>
                <a:cs typeface="+mj-cs"/>
              </a:rPr>
            </a:br>
            <a:br>
              <a:rPr lang="en-US" sz="1400" b="0" i="0" kern="1200">
                <a:solidFill>
                  <a:srgbClr val="EBEBEB"/>
                </a:solidFill>
                <a:latin typeface="+mj-lt"/>
                <a:ea typeface="+mj-ea"/>
                <a:cs typeface="+mj-cs"/>
              </a:rPr>
            </a:br>
            <a:br>
              <a:rPr lang="en-US" sz="1400" b="0" i="0" kern="1200">
                <a:solidFill>
                  <a:srgbClr val="EBEBEB"/>
                </a:solidFill>
                <a:latin typeface="+mj-lt"/>
                <a:ea typeface="+mj-ea"/>
                <a:cs typeface="+mj-cs"/>
              </a:rPr>
            </a:br>
            <a:r>
              <a:rPr lang="en-US" sz="1400" b="0" i="0" kern="1200">
                <a:solidFill>
                  <a:srgbClr val="EBEBEB"/>
                </a:solidFill>
                <a:latin typeface="+mj-lt"/>
                <a:ea typeface="+mj-ea"/>
                <a:cs typeface="+mj-cs"/>
              </a:rPr>
              <a:t>Members: Median trip duration is 9.5 minutes. Suggests efficient, short-distance commuting. Casual Riders: Median trip is 14.6 minutes. Indicates longer, potentially recreational use.</a:t>
            </a:r>
          </a:p>
        </p:txBody>
      </p:sp>
      <p:grpSp>
        <p:nvGrpSpPr>
          <p:cNvPr id="2061" name="Group 2060">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2062" name="Rectangle 2061">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63"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2064"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grpSp>
      <p:pic>
        <p:nvPicPr>
          <p:cNvPr id="2050" name="Picture 2">
            <a:extLst>
              <a:ext uri="{FF2B5EF4-FFF2-40B4-BE49-F238E27FC236}">
                <a16:creationId xmlns:a16="http://schemas.microsoft.com/office/drawing/2014/main" id="{F6A8A3D4-BC9C-CAFE-8747-89F3CB7F860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373680" y="1114621"/>
            <a:ext cx="5915345" cy="4628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50332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079" name="Group 3078">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080" name="Rectangle 3079">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081"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3083" name="Rectangle 3082">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60450B6-112E-C159-7590-F98573A2CED9}"/>
              </a:ext>
            </a:extLst>
          </p:cNvPr>
          <p:cNvSpPr>
            <a:spLocks noGrp="1"/>
          </p:cNvSpPr>
          <p:nvPr>
            <p:ph type="title"/>
          </p:nvPr>
        </p:nvSpPr>
        <p:spPr>
          <a:xfrm>
            <a:off x="8382055" y="1241266"/>
            <a:ext cx="3161016" cy="3153753"/>
          </a:xfrm>
        </p:spPr>
        <p:txBody>
          <a:bodyPr vert="horz" lIns="91440" tIns="45720" rIns="91440" bIns="45720" rtlCol="0" anchor="b">
            <a:normAutofit/>
          </a:bodyPr>
          <a:lstStyle/>
          <a:p>
            <a:pPr>
              <a:lnSpc>
                <a:spcPct val="90000"/>
              </a:lnSpc>
            </a:pPr>
            <a:r>
              <a:rPr lang="en-US" sz="1800" b="0" i="0" kern="1200">
                <a:solidFill>
                  <a:srgbClr val="EBEBEB"/>
                </a:solidFill>
                <a:latin typeface="+mj-lt"/>
                <a:ea typeface="+mj-ea"/>
                <a:cs typeface="+mj-cs"/>
              </a:rPr>
              <a:t>Which stations have the highest "Start" vs. "End" disparity?</a:t>
            </a:r>
            <a:br>
              <a:rPr lang="en-US" sz="1800" b="0" i="0" kern="1200">
                <a:solidFill>
                  <a:srgbClr val="EBEBEB"/>
                </a:solidFill>
                <a:latin typeface="+mj-lt"/>
                <a:ea typeface="+mj-ea"/>
                <a:cs typeface="+mj-cs"/>
              </a:rPr>
            </a:br>
            <a:br>
              <a:rPr lang="en-US" sz="1800" b="0" i="0" kern="1200">
                <a:solidFill>
                  <a:srgbClr val="EBEBEB"/>
                </a:solidFill>
                <a:latin typeface="+mj-lt"/>
                <a:ea typeface="+mj-ea"/>
                <a:cs typeface="+mj-cs"/>
              </a:rPr>
            </a:br>
            <a:r>
              <a:rPr lang="en-US" sz="1800" b="0" i="0" kern="1200">
                <a:solidFill>
                  <a:srgbClr val="EBEBEB"/>
                </a:solidFill>
                <a:latin typeface="+mj-lt"/>
                <a:ea typeface="+mj-ea"/>
                <a:cs typeface="+mj-cs"/>
              </a:rPr>
              <a:t>Stations show significant net flow imbalances based on Start/End trips. Rebalancing logistics must prioritize these locations.</a:t>
            </a:r>
            <a:endParaRPr lang="en-US" sz="1800" b="0" i="0" kern="1200" dirty="0">
              <a:solidFill>
                <a:srgbClr val="EBEBEB"/>
              </a:solidFill>
              <a:latin typeface="+mj-lt"/>
              <a:ea typeface="+mj-ea"/>
              <a:cs typeface="+mj-cs"/>
            </a:endParaRPr>
          </a:p>
        </p:txBody>
      </p:sp>
      <p:grpSp>
        <p:nvGrpSpPr>
          <p:cNvPr id="3085" name="Group 3084">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3086" name="Rectangle 3085">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87"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3088"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grpSp>
      <p:pic>
        <p:nvPicPr>
          <p:cNvPr id="3074" name="Picture 2">
            <a:extLst>
              <a:ext uri="{FF2B5EF4-FFF2-40B4-BE49-F238E27FC236}">
                <a16:creationId xmlns:a16="http://schemas.microsoft.com/office/drawing/2014/main" id="{DC735A0F-1796-03D4-0948-A11FBB357AE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09763" y="2067878"/>
            <a:ext cx="6443180" cy="2722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45319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5" name="Rectangle 24">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6" name="Oval 25">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Oval 26">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Oval 27">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Oval 28">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Oval 29">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32"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33"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35" name="Rectangle 34">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Rectangle 36">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txBody>
          <a:bodyPr/>
          <a:lstStyle/>
          <a:p>
            <a:endParaRPr lang="en-US"/>
          </a:p>
        </p:txBody>
      </p:sp>
      <p:sp>
        <p:nvSpPr>
          <p:cNvPr id="39"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41"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txBody>
          <a:bodyPr/>
          <a:lstStyle/>
          <a:p>
            <a:endParaRPr lang="en-US"/>
          </a:p>
        </p:txBody>
      </p:sp>
      <p:sp>
        <p:nvSpPr>
          <p:cNvPr id="4" name="TextBox 3">
            <a:extLst>
              <a:ext uri="{FF2B5EF4-FFF2-40B4-BE49-F238E27FC236}">
                <a16:creationId xmlns:a16="http://schemas.microsoft.com/office/drawing/2014/main" id="{B044C5DD-2C01-03E7-9C56-2F614C322A8D}"/>
              </a:ext>
            </a:extLst>
          </p:cNvPr>
          <p:cNvSpPr txBox="1"/>
          <p:nvPr/>
        </p:nvSpPr>
        <p:spPr>
          <a:xfrm>
            <a:off x="639098" y="629265"/>
            <a:ext cx="6072776" cy="1622322"/>
          </a:xfrm>
          <a:prstGeom prst="rect">
            <a:avLst/>
          </a:prstGeom>
        </p:spPr>
        <p:txBody>
          <a:bodyPr vert="horz" lIns="91440" tIns="45720" rIns="91440" bIns="45720" rtlCol="0" anchor="ctr">
            <a:normAutofit/>
          </a:bodyPr>
          <a:lstStyle/>
          <a:p>
            <a:pPr>
              <a:spcBef>
                <a:spcPct val="0"/>
              </a:spcBef>
              <a:spcAft>
                <a:spcPts val="600"/>
              </a:spcAft>
            </a:pPr>
            <a:r>
              <a:rPr lang="en-US" sz="3600">
                <a:solidFill>
                  <a:srgbClr val="FFFFFF"/>
                </a:solidFill>
                <a:latin typeface="+mj-lt"/>
                <a:ea typeface="+mj-ea"/>
                <a:cs typeface="+mj-cs"/>
              </a:rPr>
              <a:t>Future Work &amp; Next Steps</a:t>
            </a:r>
          </a:p>
        </p:txBody>
      </p:sp>
      <p:pic>
        <p:nvPicPr>
          <p:cNvPr id="6" name="Image 2" descr="preencoded.png"/>
          <p:cNvPicPr>
            <a:picLocks noChangeAspect="1"/>
          </p:cNvPicPr>
          <p:nvPr/>
        </p:nvPicPr>
        <p:blipFill>
          <a:blip r:embed="rId3"/>
          <a:srcRect l="6437" r="9979" b="2"/>
          <a:stretch>
            <a:fillRect/>
          </a:stretch>
        </p:blipFill>
        <p:spPr>
          <a:xfrm>
            <a:off x="6774511" y="480060"/>
            <a:ext cx="4929808" cy="589788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p:spPr>
      </p:pic>
      <p:sp>
        <p:nvSpPr>
          <p:cNvPr id="43" name="Rectangle 42">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5" name="Oval 44">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Oval 46">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 name="TextBox 6">
            <a:extLst>
              <a:ext uri="{FF2B5EF4-FFF2-40B4-BE49-F238E27FC236}">
                <a16:creationId xmlns:a16="http://schemas.microsoft.com/office/drawing/2014/main" id="{40D50189-98C7-76FC-ED33-C81F1EDFF50F}"/>
              </a:ext>
            </a:extLst>
          </p:cNvPr>
          <p:cNvSpPr txBox="1"/>
          <p:nvPr/>
        </p:nvSpPr>
        <p:spPr>
          <a:xfrm>
            <a:off x="668948" y="1823449"/>
            <a:ext cx="6072776" cy="3811740"/>
          </a:xfrm>
          <a:prstGeom prst="rect">
            <a:avLst/>
          </a:prstGeom>
        </p:spPr>
        <p:txBody>
          <a:bodyPr vert="horz" lIns="91440" tIns="45720" rIns="91440" bIns="45720" rtlCol="0" anchor="ctr">
            <a:normAutofit/>
          </a:bodyPr>
          <a:lstStyle/>
          <a:p>
            <a:pPr>
              <a:spcBef>
                <a:spcPts val="1000"/>
              </a:spcBef>
              <a:buClr>
                <a:schemeClr val="accent1"/>
              </a:buClr>
              <a:buSzPct val="80000"/>
              <a:buFont typeface="Wingdings 3" charset="2"/>
              <a:buChar char=""/>
            </a:pPr>
            <a:r>
              <a:rPr lang="en-US" dirty="0">
                <a:solidFill>
                  <a:srgbClr val="FFFFFF"/>
                </a:solidFill>
              </a:rPr>
              <a:t>Unanswered Questions:</a:t>
            </a:r>
          </a:p>
          <a:p>
            <a:pPr>
              <a:spcBef>
                <a:spcPts val="1000"/>
              </a:spcBef>
              <a:buClr>
                <a:schemeClr val="accent1"/>
              </a:buClr>
              <a:buSzPct val="80000"/>
              <a:buFont typeface="Wingdings 3" charset="2"/>
              <a:buChar char=""/>
            </a:pPr>
            <a:r>
              <a:rPr lang="en-US" dirty="0">
                <a:solidFill>
                  <a:srgbClr val="FFFFFF"/>
                </a:solidFill>
              </a:rPr>
              <a:t>Impact of severe weather on ridership?</a:t>
            </a:r>
          </a:p>
          <a:p>
            <a:pPr>
              <a:spcBef>
                <a:spcPts val="1000"/>
              </a:spcBef>
              <a:buClr>
                <a:schemeClr val="accent1"/>
              </a:buClr>
              <a:buSzPct val="80000"/>
              <a:buFont typeface="Wingdings 3" charset="2"/>
              <a:buChar char=""/>
            </a:pPr>
            <a:r>
              <a:rPr lang="en-US" dirty="0">
                <a:solidFill>
                  <a:srgbClr val="FFFFFF"/>
                </a:solidFill>
              </a:rPr>
              <a:t>Actual cost of rebalancing along top routes</a:t>
            </a:r>
          </a:p>
          <a:p>
            <a:pPr>
              <a:spcBef>
                <a:spcPts val="1000"/>
              </a:spcBef>
              <a:buClr>
                <a:schemeClr val="accent1"/>
              </a:buClr>
              <a:buSzPct val="80000"/>
              <a:buFont typeface="Wingdings 3" charset="2"/>
              <a:buChar char=""/>
            </a:pPr>
            <a:endParaRPr lang="en-US" dirty="0">
              <a:solidFill>
                <a:srgbClr val="FFFFFF"/>
              </a:solidFill>
            </a:endParaRPr>
          </a:p>
          <a:p>
            <a:pPr>
              <a:spcBef>
                <a:spcPts val="1000"/>
              </a:spcBef>
              <a:buClr>
                <a:schemeClr val="accent1"/>
              </a:buClr>
              <a:buSzPct val="80000"/>
              <a:buFont typeface="Wingdings 3" charset="2"/>
              <a:buChar char=""/>
            </a:pPr>
            <a:r>
              <a:rPr lang="en-US" dirty="0">
                <a:solidFill>
                  <a:srgbClr val="FFFFFF"/>
                </a:solidFill>
              </a:rPr>
              <a:t>Future Work:</a:t>
            </a:r>
          </a:p>
          <a:p>
            <a:pPr>
              <a:spcBef>
                <a:spcPts val="1000"/>
              </a:spcBef>
              <a:buClr>
                <a:schemeClr val="accent1"/>
              </a:buClr>
              <a:buSzPct val="80000"/>
              <a:buFont typeface="Wingdings 3" charset="2"/>
              <a:buChar char=""/>
            </a:pPr>
            <a:r>
              <a:rPr lang="en-US" dirty="0"/>
              <a:t>Integrate real time weather data.</a:t>
            </a:r>
          </a:p>
          <a:p>
            <a:pPr>
              <a:spcBef>
                <a:spcPts val="1000"/>
              </a:spcBef>
              <a:buClr>
                <a:schemeClr val="accent1"/>
              </a:buClr>
              <a:buSzPct val="80000"/>
              <a:buFont typeface="Wingdings 3" charset="2"/>
              <a:buChar char=""/>
            </a:pPr>
            <a:r>
              <a:rPr lang="en-US" dirty="0"/>
              <a:t>Compare July 2025 with year over year data.</a:t>
            </a:r>
            <a:endParaRPr lang="en-US" dirty="0">
              <a:solidFill>
                <a:srgbClr val="FFFFFF"/>
              </a:solidFill>
            </a:endParaRPr>
          </a:p>
          <a:p>
            <a:r>
              <a:rPr lang="en-US" dirty="0"/>
              <a:t>Develop predictive demand</a:t>
            </a:r>
          </a:p>
          <a:p>
            <a:r>
              <a:rPr lang="en-US" dirty="0"/>
              <a:t>models.</a:t>
            </a:r>
          </a:p>
          <a:p>
            <a:pPr>
              <a:spcBef>
                <a:spcPts val="1000"/>
              </a:spcBef>
              <a:buClr>
                <a:schemeClr val="accent1"/>
              </a:buClr>
              <a:buSzPct val="80000"/>
              <a:buFont typeface="Wingdings 3" charset="2"/>
              <a:buChar char=""/>
            </a:pPr>
            <a:endParaRPr lang="en-US" dirty="0"/>
          </a:p>
        </p:txBody>
      </p:sp>
    </p:spTree>
    <p:extLst>
      <p:ext uri="{BB962C8B-B14F-4D97-AF65-F5344CB8AC3E}">
        <p14:creationId xmlns:p14="http://schemas.microsoft.com/office/powerpoint/2010/main" val="3161198519"/>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DDA34B8A-FA8D-4E16-AD72-7B60B1C258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6" name="Rectangle 75">
              <a:extLst>
                <a:ext uri="{FF2B5EF4-FFF2-40B4-BE49-F238E27FC236}">
                  <a16:creationId xmlns:a16="http://schemas.microsoft.com/office/drawing/2014/main" id="{6885D229-60DD-4D71-8181-10E781C14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7" name="Oval 76">
              <a:extLst>
                <a:ext uri="{FF2B5EF4-FFF2-40B4-BE49-F238E27FC236}">
                  <a16:creationId xmlns:a16="http://schemas.microsoft.com/office/drawing/2014/main" id="{0B0DAA45-BE66-4F0C-93A6-519D9410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8" name="Oval 77">
              <a:extLst>
                <a:ext uri="{FF2B5EF4-FFF2-40B4-BE49-F238E27FC236}">
                  <a16:creationId xmlns:a16="http://schemas.microsoft.com/office/drawing/2014/main" id="{EF449A3D-A43B-4688-BD89-35734D00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9" name="Oval 78">
              <a:extLst>
                <a:ext uri="{FF2B5EF4-FFF2-40B4-BE49-F238E27FC236}">
                  <a16:creationId xmlns:a16="http://schemas.microsoft.com/office/drawing/2014/main" id="{74E9975C-AF3D-48EF-B3F0-112A01A382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0" name="Oval 79">
              <a:extLst>
                <a:ext uri="{FF2B5EF4-FFF2-40B4-BE49-F238E27FC236}">
                  <a16:creationId xmlns:a16="http://schemas.microsoft.com/office/drawing/2014/main" id="{CF00A076-2FEA-40D1-8F85-842481797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1" name="Oval 80">
              <a:extLst>
                <a:ext uri="{FF2B5EF4-FFF2-40B4-BE49-F238E27FC236}">
                  <a16:creationId xmlns:a16="http://schemas.microsoft.com/office/drawing/2014/main" id="{A2E68741-6133-4CAA-BF3C-F0E6CF40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2" name="Freeform 5">
              <a:extLst>
                <a:ext uri="{FF2B5EF4-FFF2-40B4-BE49-F238E27FC236}">
                  <a16:creationId xmlns:a16="http://schemas.microsoft.com/office/drawing/2014/main" id="{76C01C64-4A8B-42FC-93C5-2D6A3EBAB7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83" name="Freeform 5">
              <a:extLst>
                <a:ext uri="{FF2B5EF4-FFF2-40B4-BE49-F238E27FC236}">
                  <a16:creationId xmlns:a16="http://schemas.microsoft.com/office/drawing/2014/main" id="{D969AEA9-C1EE-45E1-9964-D9705492E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84" name="Freeform 5">
              <a:extLst>
                <a:ext uri="{FF2B5EF4-FFF2-40B4-BE49-F238E27FC236}">
                  <a16:creationId xmlns:a16="http://schemas.microsoft.com/office/drawing/2014/main" id="{4845E67D-4E5B-44B3-AB74-5E95C839E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86" name="Rectangle 85">
            <a:extLst>
              <a:ext uri="{FF2B5EF4-FFF2-40B4-BE49-F238E27FC236}">
                <a16:creationId xmlns:a16="http://schemas.microsoft.com/office/drawing/2014/main" id="{079CE317-680B-449C-A423-71C1FE069B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17CA1D7-8814-5E80-9F18-0E7032AD71F7}"/>
              </a:ext>
            </a:extLst>
          </p:cNvPr>
          <p:cNvSpPr>
            <a:spLocks noGrp="1"/>
          </p:cNvSpPr>
          <p:nvPr>
            <p:ph type="title"/>
          </p:nvPr>
        </p:nvSpPr>
        <p:spPr>
          <a:xfrm>
            <a:off x="1154954" y="973668"/>
            <a:ext cx="8761413" cy="706964"/>
          </a:xfrm>
        </p:spPr>
        <p:txBody>
          <a:bodyPr vert="horz" lIns="91440" tIns="45720" rIns="91440" bIns="45720" rtlCol="0" anchor="ctr">
            <a:normAutofit/>
          </a:bodyPr>
          <a:lstStyle/>
          <a:p>
            <a:r>
              <a:rPr lang="en-US" b="0" i="0" kern="1200">
                <a:solidFill>
                  <a:srgbClr val="EBEBEB"/>
                </a:solidFill>
                <a:latin typeface="+mj-lt"/>
                <a:ea typeface="+mj-ea"/>
                <a:cs typeface="+mj-cs"/>
              </a:rPr>
              <a:t>Appendix: Data Filtering Rationale</a:t>
            </a:r>
          </a:p>
        </p:txBody>
      </p:sp>
      <p:sp>
        <p:nvSpPr>
          <p:cNvPr id="4" name="Text Placeholder 3">
            <a:extLst>
              <a:ext uri="{FF2B5EF4-FFF2-40B4-BE49-F238E27FC236}">
                <a16:creationId xmlns:a16="http://schemas.microsoft.com/office/drawing/2014/main" id="{86C7950E-B197-473B-24EA-0C913AE1C274}"/>
              </a:ext>
            </a:extLst>
          </p:cNvPr>
          <p:cNvSpPr>
            <a:spLocks noGrp="1"/>
          </p:cNvSpPr>
          <p:nvPr>
            <p:ph type="body" sz="half" idx="2"/>
          </p:nvPr>
        </p:nvSpPr>
        <p:spPr>
          <a:xfrm>
            <a:off x="1154955" y="2603500"/>
            <a:ext cx="3481054" cy="3416300"/>
          </a:xfrm>
        </p:spPr>
        <p:txBody>
          <a:bodyPr vert="horz" lIns="91440" tIns="45720" rIns="91440" bIns="45720" rtlCol="0" anchor="ctr">
            <a:normAutofit/>
          </a:bodyPr>
          <a:lstStyle/>
          <a:p>
            <a:pPr>
              <a:buFont typeface="Wingdings 3" charset="2"/>
              <a:buChar char=""/>
            </a:pPr>
            <a:r>
              <a:rPr lang="en-US" sz="1600" dirty="0">
                <a:solidFill>
                  <a:schemeClr val="tx1">
                    <a:lumMod val="75000"/>
                    <a:lumOff val="25000"/>
                  </a:schemeClr>
                </a:solidFill>
              </a:rPr>
              <a:t>To make an accurate analysis of typical use: Outliers trips lasting less than 1 minute or more than 60 minutes were identified and removed.</a:t>
            </a:r>
          </a:p>
          <a:p>
            <a:pPr>
              <a:buFont typeface="Wingdings 3" charset="2"/>
              <a:buChar char=""/>
            </a:pPr>
            <a:r>
              <a:rPr lang="en-US" sz="1600" dirty="0">
                <a:solidFill>
                  <a:schemeClr val="tx1">
                    <a:lumMod val="75000"/>
                    <a:lumOff val="25000"/>
                  </a:schemeClr>
                </a:solidFill>
              </a:rPr>
              <a:t>This graph and questions was removed because it wasn’t relevant to my main presentation.</a:t>
            </a:r>
          </a:p>
        </p:txBody>
      </p:sp>
      <p:pic>
        <p:nvPicPr>
          <p:cNvPr id="10" name="Picture Placeholder 9" descr="A pink and purple striped square&#10;&#10;AI-generated content may be incorrect.">
            <a:extLst>
              <a:ext uri="{FF2B5EF4-FFF2-40B4-BE49-F238E27FC236}">
                <a16:creationId xmlns:a16="http://schemas.microsoft.com/office/drawing/2014/main" id="{1EC423C0-7A42-6537-FFA4-8DD1131C270B}"/>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l="10092" r="10090" b="-2"/>
          <a:stretch>
            <a:fillRect/>
          </a:stretch>
        </p:blipFill>
        <p:spPr>
          <a:xfrm>
            <a:off x="4984986" y="2775951"/>
            <a:ext cx="6158742" cy="3067163"/>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31826184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160</TotalTime>
  <Words>415</Words>
  <Application>Microsoft Office PowerPoint</Application>
  <PresentationFormat>Widescreen</PresentationFormat>
  <Paragraphs>33</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Arial</vt:lpstr>
      <vt:lpstr>Arimo</vt:lpstr>
      <vt:lpstr>Century Gothic</vt:lpstr>
      <vt:lpstr>Syne Bold</vt:lpstr>
      <vt:lpstr>Wingdings 3</vt:lpstr>
      <vt:lpstr>Ion Boardroom</vt:lpstr>
      <vt:lpstr>NYC Citi Bike Data Analysis Project </vt:lpstr>
      <vt:lpstr>Main Question : How can we optimize bike inventory and services in New York to get more costumers?  To Answer the main question, I need to know about this:  What are the peak usage hours during weekdays versus weekends?  How does the average trip duration differ between Members and Casual users?  Which stations have the highest Start vs. End disparity? </vt:lpstr>
      <vt:lpstr>How Benefits?  </vt:lpstr>
      <vt:lpstr>PowerPoint Presentation</vt:lpstr>
      <vt:lpstr>What are the peak usage hours during weekdays versus weekends?  Weekdays show clear peaks (8 AM &amp; 5 PM) indicating heavy commuting use. Weekends show a two, large peak for recreational trips.</vt:lpstr>
      <vt:lpstr>How does the average trip duration differ between Members and Casual users?    Members: Median trip duration is 9.5 minutes. Suggests efficient, short-distance commuting. Casual Riders: Median trip is 14.6 minutes. Indicates longer, potentially recreational use.</vt:lpstr>
      <vt:lpstr>Which stations have the highest "Start" vs. "End" disparity?  Stations show significant net flow imbalances based on Start/End trips. Rebalancing logistics must prioritize these locations.</vt:lpstr>
      <vt:lpstr>PowerPoint Presentation</vt:lpstr>
      <vt:lpstr>Appendix: Data Filtering Rationale</vt:lpstr>
      <vt:lpstr>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britocedeno.alexi</dc:creator>
  <cp:lastModifiedBy>britocedeno.alexi</cp:lastModifiedBy>
  <cp:revision>11</cp:revision>
  <dcterms:created xsi:type="dcterms:W3CDTF">2025-12-15T03:12:55Z</dcterms:created>
  <dcterms:modified xsi:type="dcterms:W3CDTF">2025-12-17T05:55:14Z</dcterms:modified>
</cp:coreProperties>
</file>

<file path=docProps/thumbnail.jpeg>
</file>